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9" r:id="rId3"/>
    <p:sldId id="263" r:id="rId4"/>
    <p:sldId id="262" r:id="rId5"/>
    <p:sldId id="289" r:id="rId6"/>
    <p:sldId id="290" r:id="rId7"/>
    <p:sldId id="291" r:id="rId8"/>
    <p:sldId id="292" r:id="rId9"/>
    <p:sldId id="293" r:id="rId10"/>
    <p:sldId id="294" r:id="rId11"/>
    <p:sldId id="296" r:id="rId12"/>
    <p:sldId id="298" r:id="rId13"/>
    <p:sldId id="297" r:id="rId14"/>
    <p:sldId id="299" r:id="rId15"/>
    <p:sldId id="300" r:id="rId16"/>
    <p:sldId id="301" r:id="rId17"/>
    <p:sldId id="302" r:id="rId18"/>
    <p:sldId id="303" r:id="rId19"/>
    <p:sldId id="304" r:id="rId20"/>
    <p:sldId id="306" r:id="rId21"/>
  </p:sldIdLst>
  <p:sldSz cx="12192000" cy="6858000"/>
  <p:notesSz cx="6797675" cy="9928225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9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0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C1D69E3-2105-4BE3-8A7A-A8F228741AAA}" type="datetime1">
              <a:rPr lang="cs-CZ" smtClean="0"/>
              <a:t>30.05.2023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C33ADDF-418B-4AEE-81B9-E77B3218F8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9590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427B97C-D5B4-4374-833E-E42EA10481D2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275029A-2D1E-47A5-9598-4A9AC47B3AC1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0307704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0170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2559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946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6749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1600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4691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7620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8645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595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6925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803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605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1740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0836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35246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16021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355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90446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7694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75029A-2D1E-47A5-9598-4A9AC47B3AC1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7191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 noProof="0"/>
              <a:t>Kliknutím můžete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5E6D74-B030-41C2-B8F6-9CFD29A46FD0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48326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8C1DC6-917F-481D-AF07-2D5F4979E65B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70246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cs-CZ" noProof="0"/>
              <a:t>Kliknutím můžete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4C6BB5-3C88-4502-85F3-83B0B8E55F4E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23361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46F8A4-4CC7-4A7A-BFE6-47013A416C72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521872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831850" y="274638"/>
            <a:ext cx="10515600" cy="1143000"/>
          </a:xfrm>
        </p:spPr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831850" y="1489075"/>
            <a:ext cx="515620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Kliknutím můžete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831850" y="2193925"/>
            <a:ext cx="515620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189663" y="1489075"/>
            <a:ext cx="5157787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Kliknutím můžete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 hasCustomPrompt="1"/>
          </p:nvPr>
        </p:nvSpPr>
        <p:spPr>
          <a:xfrm>
            <a:off x="6189663" y="2193925"/>
            <a:ext cx="5157787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FCA32A-E7AF-45FF-B68D-1FF8E0CC275C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10092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5145D7-9E40-4352-A3FA-9FE056BDE1E1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91840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966B0D-EB77-4B92-8F13-0C313A12E141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49762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Kliknutím můžete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03E277-5249-4E8C-B1A9-BC326F695F92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94365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Kliknutím můžete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6120B6-9C99-43A3-A5C2-FF0B02CF4EC6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5222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1BE52F-D6A8-4535-A7CA-1FFB9210EB30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63179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15C1FA-0921-44A8-8446-4EF988E2C17E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2D6987-FB6D-4DB8-81B8-AD0F35E3BB5F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446235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0B6106D-2F7B-4D3C-AD69-AACD1E88B0D1}" type="datetime1">
              <a:rPr lang="cs-CZ" noProof="0" smtClean="0"/>
              <a:t>30.05.2023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62D6987-FB6D-4DB8-81B8-AD0F35E3BB5F}" type="slidenum">
              <a:rPr lang="cs-CZ" noProof="0" smtClean="0"/>
              <a:pPr rtl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98156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cs-CZ" dirty="0"/>
              <a:t>Školka a já</a:t>
            </a:r>
            <a:endParaRPr lang="cs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cs-CZ" dirty="0"/>
              <a:t>Dotazníkové šetření mezi zákonnými zástupci</a:t>
            </a:r>
          </a:p>
          <a:p>
            <a:pPr rtl="0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7B666A14-E7DD-4EFD-BA36-C708F1697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21" y="362052"/>
            <a:ext cx="1461249" cy="162685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87752A3B-757A-48FA-A564-5ACA76AB8D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127" y="4351751"/>
            <a:ext cx="4249273" cy="20223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56136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/>
              <a:t>Parametry šetření</a:t>
            </a:r>
            <a:endParaRPr lang="en-US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xmlns="" id="{795B708D-5DC9-43A8-81BD-65CFEDA62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9685145"/>
              </p:ext>
            </p:extLst>
          </p:nvPr>
        </p:nvGraphicFramePr>
        <p:xfrm>
          <a:off x="838200" y="1825625"/>
          <a:ext cx="10515600" cy="41249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273481361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xmlns="" val="3908586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Cíle šetření: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Oblasti šetření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934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cs-C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Cílem naší práce je kvalitně nastavený výchovně vzdělávací proces a spokojenost dětí, zákonných zástupců i zaměstnanců mateřské školy. Neustále se snažíme procesy v naší mateřské škole zefektivňovat a hledat nové cesty a způsoby, jak život ve školce vylepšit. Proto jsme požádali zákonné zástupce, aby nám v tomto procesu pomohli a sdělili nám svůj názor a hodnocení naší mateřské školy ze všech možných úhlů. Výstupem by měly být podněty, nápady a hlavně zpětná vazba.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Dotazník měl 5 hlavních oblastí vždy s výběrem možností nebo prostorem pro vlastní otevřené odpovědi:</a:t>
                      </a:r>
                    </a:p>
                    <a:p>
                      <a:endParaRPr lang="cs-CZ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cs-C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Výchovně vzdělávací proces</a:t>
                      </a:r>
                    </a:p>
                    <a:p>
                      <a:r>
                        <a:rPr lang="cs-C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Vybavení a vzhled mateřské školy</a:t>
                      </a:r>
                    </a:p>
                    <a:p>
                      <a:r>
                        <a:rPr lang="cs-C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Školní jídelna</a:t>
                      </a:r>
                    </a:p>
                    <a:p>
                      <a:r>
                        <a:rPr lang="cs-C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Komunikace</a:t>
                      </a:r>
                    </a:p>
                    <a:p>
                      <a:r>
                        <a:rPr lang="cs-C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Souhrnné hodnocení</a:t>
                      </a:r>
                    </a:p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696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Termín šetření: duben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5419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7092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/>
              <a:t>Struktura respondentů</a:t>
            </a:r>
            <a:endParaRPr lang="en-US" dirty="0"/>
          </a:p>
        </p:txBody>
      </p:sp>
      <p:pic>
        <p:nvPicPr>
          <p:cNvPr id="1026" name="Picture 2" descr="Graf odpovědí Formulářů. Název otázky: Třída, kterou moje dítě navštěvuje. Počet odpovědí: 112 odpovědí.">
            <a:extLst>
              <a:ext uri="{FF2B5EF4-FFF2-40B4-BE49-F238E27FC236}">
                <a16:creationId xmlns:a16="http://schemas.microsoft.com/office/drawing/2014/main" xmlns="" id="{6E5B5CCD-4121-4D7B-BC09-23ABE4A865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54" y="1825625"/>
            <a:ext cx="10341491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95ABC381-50FD-4AC9-922B-78A1C7ADD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1859" y="3004399"/>
            <a:ext cx="983285" cy="84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5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výchovně vzdělávací proces</a:t>
            </a:r>
            <a:endParaRPr lang="en-US" dirty="0"/>
          </a:p>
        </p:txBody>
      </p:sp>
      <p:pic>
        <p:nvPicPr>
          <p:cNvPr id="2050" name="Picture 2" descr="Graf odpovědí Formulářů. Název otázky: Jak hodnotíte vzdělávací plán (zařazená témata v průběhu roku)? . Počet odpovědí: 111 odpovědí.">
            <a:extLst>
              <a:ext uri="{FF2B5EF4-FFF2-40B4-BE49-F238E27FC236}">
                <a16:creationId xmlns:a16="http://schemas.microsoft.com/office/drawing/2014/main" xmlns="" id="{9A07E5B0-49D4-488F-B5A7-1C29F8393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89" y="1988265"/>
            <a:ext cx="6167717" cy="2594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raf odpovědí Formulářů. Název otázky: Vnímáte, že Vaše dítě v průběhu roku získává dostatek nových vědomostí a dovedností v MŠ?&#10;. Počet odpovědí: 111 odpovědí.">
            <a:extLst>
              <a:ext uri="{FF2B5EF4-FFF2-40B4-BE49-F238E27FC236}">
                <a16:creationId xmlns:a16="http://schemas.microsoft.com/office/drawing/2014/main" xmlns="" id="{1E3F6BED-1C47-43FE-B83A-DB524B998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647" y="3837753"/>
            <a:ext cx="6311153" cy="2655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416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výchovně vzdělávací proces</a:t>
            </a:r>
            <a:endParaRPr lang="en-US" dirty="0"/>
          </a:p>
        </p:txBody>
      </p:sp>
      <p:pic>
        <p:nvPicPr>
          <p:cNvPr id="3074" name="Picture 2" descr="Graf odpovědí Formulářů. Název otázky: Jak hodnotíte kulturní akce pro děti (divadélka, výlety aj.) a projektové dny?. Počet odpovědí: 111 odpovědí.">
            <a:extLst>
              <a:ext uri="{FF2B5EF4-FFF2-40B4-BE49-F238E27FC236}">
                <a16:creationId xmlns:a16="http://schemas.microsoft.com/office/drawing/2014/main" xmlns="" id="{E71B2F0F-4DFF-420A-B6ED-361FE4F26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94" y="1923908"/>
            <a:ext cx="6337730" cy="2666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raf odpovědí Formulářů. Název otázky: Jak hodnotíte akce, které pořádá MŠ Úvaly pro rodiče a děti (vánoční besídky, velikonoční tvoření, brigády, dílny, rozloučení s předškoláky apod.)?&#10;. Počet odpovědí: 111 odpovědí.">
            <a:extLst>
              <a:ext uri="{FF2B5EF4-FFF2-40B4-BE49-F238E27FC236}">
                <a16:creationId xmlns:a16="http://schemas.microsoft.com/office/drawing/2014/main" xmlns="" id="{15F8F053-65DA-40F8-9379-1335F8758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798" y="3747247"/>
            <a:ext cx="6054096" cy="2745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136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výchovně vzdělávací proces</a:t>
            </a:r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8C9C2413-9867-4806-9493-77F6BB36B773}"/>
              </a:ext>
            </a:extLst>
          </p:cNvPr>
          <p:cNvSpPr txBox="1"/>
          <p:nvPr/>
        </p:nvSpPr>
        <p:spPr>
          <a:xfrm>
            <a:off x="448235" y="2052918"/>
            <a:ext cx="10771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Převažující postřehy a poznámky v oblasti výchovně vzdělávacího procesu vč. reakce školy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6A7820A5-8787-456C-B399-68ADE4A1F6AA}"/>
              </a:ext>
            </a:extLst>
          </p:cNvPr>
          <p:cNvSpPr txBox="1"/>
          <p:nvPr/>
        </p:nvSpPr>
        <p:spPr>
          <a:xfrm>
            <a:off x="448235" y="2510117"/>
            <a:ext cx="1077109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Kroužky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Kroužky škola nenabízí a ani neplánuje nabízet, důvody: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dirty="0"/>
              <a:t>škola poskytuje dětem dostatečně bohatý a rozmanitý program v rámci své běžné činnosti (potvrzeno inspekcí ČŠI, se kterou byla organizace kroužků diskutována</a:t>
            </a:r>
            <a:r>
              <a:rPr lang="cs-CZ" dirty="0" smtClean="0"/>
              <a:t>),</a:t>
            </a:r>
            <a:endParaRPr lang="cs-CZ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dirty="0"/>
              <a:t>Kroužky jsou provozně problematické (vyzvedávání dětí, odpovědnost, časy úklidu po kroužku, děti mají ve třídách své výkresy a osobní věci apod</a:t>
            </a:r>
            <a:r>
              <a:rPr lang="cs-CZ" dirty="0" smtClean="0"/>
              <a:t>.),</a:t>
            </a:r>
            <a:endParaRPr lang="cs-CZ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dirty="0"/>
              <a:t>Dostatek organizací přímo v Úvalech, které tyto aktivity </a:t>
            </a:r>
            <a:r>
              <a:rPr lang="cs-CZ" dirty="0" smtClean="0"/>
              <a:t>nabízejí.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Výlety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V </a:t>
            </a:r>
            <a:r>
              <a:rPr lang="cs-CZ" dirty="0"/>
              <a:t>minulých letech jsme byli omezeni </a:t>
            </a:r>
            <a:r>
              <a:rPr lang="cs-CZ" dirty="0" smtClean="0"/>
              <a:t>kvůli </a:t>
            </a:r>
            <a:r>
              <a:rPr lang="cs-CZ" dirty="0" err="1" smtClean="0"/>
              <a:t>covid</a:t>
            </a:r>
            <a:r>
              <a:rPr lang="cs-CZ" dirty="0" smtClean="0"/>
              <a:t> </a:t>
            </a:r>
            <a:r>
              <a:rPr lang="cs-CZ" dirty="0"/>
              <a:t>opatřením, ale snažili jsme se vynahrazovat projektovými dny hrazených ze Šablony II a Šablony III (pro děti zdarma</a:t>
            </a:r>
            <a:r>
              <a:rPr lang="cs-CZ" dirty="0" smtClean="0"/>
              <a:t>).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Akce pro rodiče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V minulých </a:t>
            </a:r>
            <a:r>
              <a:rPr lang="cs-CZ" dirty="0"/>
              <a:t>dvou letech jsme museli rušit akce pro rodiče a děti (</a:t>
            </a:r>
            <a:r>
              <a:rPr lang="cs-CZ" dirty="0" err="1"/>
              <a:t>Covid</a:t>
            </a:r>
            <a:r>
              <a:rPr lang="cs-CZ" dirty="0" smtClean="0"/>
              <a:t>). Besídky </a:t>
            </a:r>
            <a:r>
              <a:rPr lang="cs-CZ" dirty="0"/>
              <a:t>apod. jsme realizovali pro rodiče alespoň </a:t>
            </a:r>
            <a:r>
              <a:rPr lang="cs-CZ" dirty="0" smtClean="0"/>
              <a:t>online.</a:t>
            </a:r>
            <a:endParaRPr lang="cs-CZ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Od </a:t>
            </a:r>
            <a:r>
              <a:rPr lang="cs-CZ" dirty="0"/>
              <a:t>letošního roku již probíhají a máme opět naplánováno i pro další </a:t>
            </a:r>
            <a:r>
              <a:rPr lang="cs-CZ" dirty="0" smtClean="0"/>
              <a:t>roky.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0262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vybavení a vzhled mateřské školy</a:t>
            </a:r>
            <a:endParaRPr lang="en-US" dirty="0"/>
          </a:p>
        </p:txBody>
      </p:sp>
      <p:pic>
        <p:nvPicPr>
          <p:cNvPr id="4098" name="Picture 2" descr="Graf odpovědí Formulářů. Název otázky: Jak se vám líbí MŠ Úvaly z hlediska estetického?. Počet odpovědí: 111 odpovědí.">
            <a:extLst>
              <a:ext uri="{FF2B5EF4-FFF2-40B4-BE49-F238E27FC236}">
                <a16:creationId xmlns:a16="http://schemas.microsoft.com/office/drawing/2014/main" xmlns="" id="{B83E290F-6A9A-4605-8250-2A54C507F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48" y="1910577"/>
            <a:ext cx="6741458" cy="2836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Graf odpovědí Formulářů. Název otázky: Jak hodnotíte vybavení své třídy (nábytek, hračky, didaktické pomůcky apod.)?&#10;. Počet odpovědí: 111 odpovědí.">
            <a:extLst>
              <a:ext uri="{FF2B5EF4-FFF2-40B4-BE49-F238E27FC236}">
                <a16:creationId xmlns:a16="http://schemas.microsoft.com/office/drawing/2014/main" xmlns="" id="{621FC720-5C4B-4C84-8071-144F87E4B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212" y="3878475"/>
            <a:ext cx="6517340" cy="2741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vybavení a vzhled mateřské školy</a:t>
            </a:r>
            <a:endParaRPr lang="en-US" dirty="0"/>
          </a:p>
        </p:txBody>
      </p:sp>
      <p:pic>
        <p:nvPicPr>
          <p:cNvPr id="6146" name="Picture 2" descr="Graf odpovědí Formulářů. Název otázky: Jak hodnotíte MŠ Úvaly z hlediska pořádku/ úklidu?&#10;. Počet odpovědí: 111 odpovědí.">
            <a:extLst>
              <a:ext uri="{FF2B5EF4-FFF2-40B4-BE49-F238E27FC236}">
                <a16:creationId xmlns:a16="http://schemas.microsoft.com/office/drawing/2014/main" xmlns="" id="{2EEFC6CF-F8DD-45C5-B418-5C364E73E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48" y="1850546"/>
            <a:ext cx="6298349" cy="2649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Graf odpovědí Formulářů. Název otázky: Jak hodnotíte zabezpečení školky, jejího okolí a prostor?&#10;. Počet odpovědí: 111 odpovědí.">
            <a:extLst>
              <a:ext uri="{FF2B5EF4-FFF2-40B4-BE49-F238E27FC236}">
                <a16:creationId xmlns:a16="http://schemas.microsoft.com/office/drawing/2014/main" xmlns="" id="{AB44113A-E3CA-4309-8E9D-7E890E0EF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541" y="3945269"/>
            <a:ext cx="6055588" cy="2547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047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vybavení a vzhled mateřské školy</a:t>
            </a:r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8C9C2413-9867-4806-9493-77F6BB36B773}"/>
              </a:ext>
            </a:extLst>
          </p:cNvPr>
          <p:cNvSpPr txBox="1"/>
          <p:nvPr/>
        </p:nvSpPr>
        <p:spPr>
          <a:xfrm>
            <a:off x="448235" y="2052918"/>
            <a:ext cx="10771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Převažující postřehy a poznámky v oblasti vybavení a </a:t>
            </a:r>
            <a:r>
              <a:rPr lang="cs-CZ" dirty="0" smtClean="0"/>
              <a:t>vzhledu </a:t>
            </a:r>
            <a:r>
              <a:rPr lang="cs-CZ" dirty="0"/>
              <a:t>vč. reakce školy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6A7820A5-8787-456C-B399-68ADE4A1F6AA}"/>
              </a:ext>
            </a:extLst>
          </p:cNvPr>
          <p:cNvSpPr txBox="1"/>
          <p:nvPr/>
        </p:nvSpPr>
        <p:spPr>
          <a:xfrm>
            <a:off x="448235" y="2510117"/>
            <a:ext cx="107710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Zabezpečení (branka)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Aktuálně probíhají ve spolupráci se zřizovatelem výběrová řízení na vyšší zabezpečení budov Kollárova a Pražská (vstupy do areálu/tříd na kód, bezpečnostní prvky apod.), bud. Bulharská bude dále řešena komplexně v rámci </a:t>
            </a:r>
            <a:r>
              <a:rPr lang="cs-CZ" dirty="0" smtClean="0"/>
              <a:t>dostavby.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Provoz a parkování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MŠ bohužel nemůže ovlivnit, vše závisí na ohleduplnosti zákonných </a:t>
            </a:r>
            <a:r>
              <a:rPr lang="cs-CZ" dirty="0" smtClean="0"/>
              <a:t>zástupců.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22623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komunikace v MŠ</a:t>
            </a:r>
            <a:endParaRPr lang="en-US" dirty="0"/>
          </a:p>
        </p:txBody>
      </p:sp>
      <p:pic>
        <p:nvPicPr>
          <p:cNvPr id="1026" name="Picture 2" descr="Graf odpovědí Formulářů. Název otázky: Jaká je úroveň komunikace mezi MŠ a rodiči (web, maily, nástěnky, aplikace apod.). Počet odpovědí: 111 odpovědí.">
            <a:extLst>
              <a:ext uri="{FF2B5EF4-FFF2-40B4-BE49-F238E27FC236}">
                <a16:creationId xmlns:a16="http://schemas.microsoft.com/office/drawing/2014/main" xmlns="" id="{76147B52-4611-45CB-A247-6C11C0DBD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11" y="1862843"/>
            <a:ext cx="5806912" cy="2442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af odpovědí Formulářů. Název otázky: Jak hodnotíte přímou komunikaci učitelek a dalších zaměstnanců MŠ Úvaly s rodiči (komunikace při předávání dítěte, třídní schůzky, osobní rozhovory, konzultační hodiny apod.)&#10;. Počet odpovědí: 111 odpovědí.">
            <a:extLst>
              <a:ext uri="{FF2B5EF4-FFF2-40B4-BE49-F238E27FC236}">
                <a16:creationId xmlns:a16="http://schemas.microsoft.com/office/drawing/2014/main" xmlns="" id="{C0B72F09-35BB-4B19-818E-4F23794D4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815" y="3827204"/>
            <a:ext cx="6026870" cy="2733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729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komunikace v MŠ</a:t>
            </a:r>
            <a:endParaRPr lang="en-US" dirty="0"/>
          </a:p>
        </p:txBody>
      </p:sp>
      <p:pic>
        <p:nvPicPr>
          <p:cNvPr id="4098" name="Picture 2" descr="Graf odpovědí Formulářů. Název otázky: Jak se Vám líbí nová aplikace NAŠE MŠ:. Počet odpovědí: 111 odpovědí.">
            <a:extLst>
              <a:ext uri="{FF2B5EF4-FFF2-40B4-BE49-F238E27FC236}">
                <a16:creationId xmlns:a16="http://schemas.microsoft.com/office/drawing/2014/main" xmlns="" id="{D7123B78-C996-410C-9F38-A22C6B6DB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90" y="1853414"/>
            <a:ext cx="6349966" cy="2671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raf odpovědí Formulářů. Název otázky: Kterou formu komunikace upřednostňujete pro předávání aktuálních zpráv? (označte max. 3 odpovědi). Počet odpovědí: 111 odpovědí.">
            <a:extLst>
              <a:ext uri="{FF2B5EF4-FFF2-40B4-BE49-F238E27FC236}">
                <a16:creationId xmlns:a16="http://schemas.microsoft.com/office/drawing/2014/main" xmlns="" id="{DF1D806C-771C-4F54-9CCE-542CACA74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178" y="3753562"/>
            <a:ext cx="5696931" cy="2895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219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komunikace v MŠ</a:t>
            </a:r>
            <a:endParaRPr lang="en-US" dirty="0"/>
          </a:p>
        </p:txBody>
      </p:sp>
      <p:pic>
        <p:nvPicPr>
          <p:cNvPr id="2050" name="Picture 2" descr="Graf odpovědí Formulářů. Název otázky: Jaké jsou vztahy mezi dětmi a učitelkami (podle toho, co vidíte a co slyšíte od dítěte)?. Počet odpovědí: 111 odpovědí.">
            <a:extLst>
              <a:ext uri="{FF2B5EF4-FFF2-40B4-BE49-F238E27FC236}">
                <a16:creationId xmlns:a16="http://schemas.microsoft.com/office/drawing/2014/main" xmlns="" id="{566749D2-2211-4C0B-B443-8EBAD4CF2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5" y="1700115"/>
            <a:ext cx="6327561" cy="2662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raf odpovědí Formulářů. Název otázky: Jakou máte důvěru v učitelky, které mají Vaše dítě na starost. Počet odpovědí: 111 odpovědí.">
            <a:extLst>
              <a:ext uri="{FF2B5EF4-FFF2-40B4-BE49-F238E27FC236}">
                <a16:creationId xmlns:a16="http://schemas.microsoft.com/office/drawing/2014/main" xmlns="" id="{9D84E3D8-CB85-4D23-B185-3A00E31CC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546" y="4075423"/>
            <a:ext cx="6017443" cy="2531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11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komunikace v MŠ</a:t>
            </a:r>
            <a:endParaRPr lang="en-US" dirty="0"/>
          </a:p>
        </p:txBody>
      </p:sp>
      <p:pic>
        <p:nvPicPr>
          <p:cNvPr id="3074" name="Picture 2" descr="Graf odpovědí Formulářů. Název otázky: Jakou máte důvěru ve vedení MŠ Úvaly (ředitelka, zástupkyně ředitelky na jednotlivých budovách). Počet odpovědí: 111 odpovědí.">
            <a:extLst>
              <a:ext uri="{FF2B5EF4-FFF2-40B4-BE49-F238E27FC236}">
                <a16:creationId xmlns:a16="http://schemas.microsoft.com/office/drawing/2014/main" xmlns="" id="{3297A360-B0A0-40D4-9483-7A63C7B4B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264" y="2415021"/>
            <a:ext cx="7569472" cy="3184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19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komunikace v MŠ</a:t>
            </a:r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84F3E590-A206-43B8-9FF8-469D825FC90A}"/>
              </a:ext>
            </a:extLst>
          </p:cNvPr>
          <p:cNvSpPr txBox="1"/>
          <p:nvPr/>
        </p:nvSpPr>
        <p:spPr>
          <a:xfrm>
            <a:off x="448235" y="2052918"/>
            <a:ext cx="10771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Převažující postřehy a poznámky v oblasti komunikace v MŠ vč. reakce školy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178A773E-C7E6-48BB-8E7D-B0F1913B6DE2}"/>
              </a:ext>
            </a:extLst>
          </p:cNvPr>
          <p:cNvSpPr txBox="1"/>
          <p:nvPr/>
        </p:nvSpPr>
        <p:spPr>
          <a:xfrm>
            <a:off x="448235" y="2510117"/>
            <a:ext cx="107710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Konzultace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Zákonným zástupcům nabízíme konzultační hodiny, domluvení schůzky s učitelkami i vedením (informace jsou na nástěnkách tříd) – pokud někdo cítí, že by si o svém dítěti popovídal individuálně intenzivněji, prosíme využívejte těchto </a:t>
            </a:r>
            <a:r>
              <a:rPr lang="cs-CZ" dirty="0" smtClean="0"/>
              <a:t>schůzek.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Nejednotnost sdělování komunikace (maily, aplikace apod.)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Obecné informace jsou zveřejněny na webu </a:t>
            </a:r>
            <a:r>
              <a:rPr lang="cs-CZ" dirty="0" smtClean="0"/>
              <a:t>školy a na nástěnkách tříd.</a:t>
            </a:r>
            <a:endParaRPr lang="cs-CZ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V půlce školního roku zprovozněna aplikace pro rodiče (nyní ještě doplňujeme i mailovou poštou, než si všichni zvyknou, od září 2023 bude komunikace probíhat výhradně přes aplikaci (u všech modulů chodí notifikace – pokud ne, může být problém v nastavení telefonu, kdy je třeba notifikace u této aplikace </a:t>
            </a:r>
            <a:r>
              <a:rPr lang="cs-CZ" dirty="0" smtClean="0"/>
              <a:t>povolit)).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7178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školní jídelna</a:t>
            </a:r>
            <a:endParaRPr lang="en-US" dirty="0"/>
          </a:p>
        </p:txBody>
      </p:sp>
      <p:pic>
        <p:nvPicPr>
          <p:cNvPr id="12290" name="Picture 2" descr="Graf odpovědí Formulářů. Název otázky: Chutná dítěti jídlo v MŠ Úvaly?. Počet odpovědí: 111 odpovědí.">
            <a:extLst>
              <a:ext uri="{FF2B5EF4-FFF2-40B4-BE49-F238E27FC236}">
                <a16:creationId xmlns:a16="http://schemas.microsoft.com/office/drawing/2014/main" xmlns="" id="{A52CBDCF-DC56-4BFA-A12A-379554F41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61" y="1759146"/>
            <a:ext cx="6529223" cy="2746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Graf odpovědí Formulářů. Název otázky: Jak hodnotíte pestrost a vyváženost jídelníčku?. Počet odpovědí: 111 odpovědí.">
            <a:extLst>
              <a:ext uri="{FF2B5EF4-FFF2-40B4-BE49-F238E27FC236}">
                <a16:creationId xmlns:a16="http://schemas.microsoft.com/office/drawing/2014/main" xmlns="" id="{1B2B246A-00B9-43F8-823E-6EF720D5A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43" y="3702607"/>
            <a:ext cx="6529223" cy="2746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699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školní jídelna</a:t>
            </a:r>
            <a:endParaRPr lang="en-US" dirty="0"/>
          </a:p>
        </p:txBody>
      </p:sp>
      <p:pic>
        <p:nvPicPr>
          <p:cNvPr id="11266" name="Picture 2" descr="Graf odpovědí Formulářů. Název otázky: Jak hodnotíte komunikaci a informovanost ze školní jídelny.. Počet odpovědí: 111 odpovědí.">
            <a:extLst>
              <a:ext uri="{FF2B5EF4-FFF2-40B4-BE49-F238E27FC236}">
                <a16:creationId xmlns:a16="http://schemas.microsoft.com/office/drawing/2014/main" xmlns="" id="{404994AC-F6C8-461F-A272-3B629AC27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7" y="1690688"/>
            <a:ext cx="6664751" cy="2803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Graf odpovědí Formulářů. Název otázky: Jak probíhá komunikace s vedoucí školní jídelny?. Počet odpovědí: 111 odpovědí.">
            <a:extLst>
              <a:ext uri="{FF2B5EF4-FFF2-40B4-BE49-F238E27FC236}">
                <a16:creationId xmlns:a16="http://schemas.microsoft.com/office/drawing/2014/main" xmlns="" id="{A5CE1ED7-6F84-4AA1-897D-62E625409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839" y="3756413"/>
            <a:ext cx="6504495" cy="2736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898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školní jídelna</a:t>
            </a:r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7C6337CC-E27E-468E-8E30-A38E2A69B0EE}"/>
              </a:ext>
            </a:extLst>
          </p:cNvPr>
          <p:cNvSpPr txBox="1"/>
          <p:nvPr/>
        </p:nvSpPr>
        <p:spPr>
          <a:xfrm>
            <a:off x="448235" y="2052918"/>
            <a:ext cx="10771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Převažující postřehy a poznámky v školní jídelny vč. reakce školy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A6AE021E-BEF9-4CE7-805C-26B173F27DFB}"/>
              </a:ext>
            </a:extLst>
          </p:cNvPr>
          <p:cNvSpPr txBox="1"/>
          <p:nvPr/>
        </p:nvSpPr>
        <p:spPr>
          <a:xfrm>
            <a:off x="448235" y="2510117"/>
            <a:ext cx="107710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Pomazánky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Dětem mají nově možnost si pomazánku z pečiva sundat do přiložených mističek.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Mateřská škola děti do jídla nenutí, ale motivuje je vždy k ochutnání.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Dietní stravování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cs-CZ" dirty="0"/>
              <a:t>Není v silách kuchyně mateřské školy, aby při přípravě pokrmů hlídala a připravovala jídla pro nejrůznějšími množství omezení a dietních požadavků – odpovědnost za dietní opatření je ponechána na zákonných zástupcích - vlastní stravování dítěte je možné pouze po uzavření smlouvy o náhradním stravování mezi školou a zákonnými zástupci, a to výhradně na základě lékařského doporučení. Zákonní zástupci připravují a přinášejí stravu pro dítě s dietními omezeními sami.</a:t>
            </a:r>
          </a:p>
        </p:txBody>
      </p:sp>
    </p:spTree>
    <p:extLst>
      <p:ext uri="{BB962C8B-B14F-4D97-AF65-F5344CB8AC3E}">
        <p14:creationId xmlns:p14="http://schemas.microsoft.com/office/powerpoint/2010/main" val="3289262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SOUHRNNÉ HODNOCENÍ</a:t>
            </a:r>
            <a:endParaRPr lang="en-US" dirty="0"/>
          </a:p>
        </p:txBody>
      </p:sp>
      <p:pic>
        <p:nvPicPr>
          <p:cNvPr id="9218" name="Picture 2" descr="Graf odpovědí Formulářů. Název otázky: Jste v naší mateřské škole spokojení. Počet odpovědí: 109 odpovědí.">
            <a:extLst>
              <a:ext uri="{FF2B5EF4-FFF2-40B4-BE49-F238E27FC236}">
                <a16:creationId xmlns:a16="http://schemas.microsoft.com/office/drawing/2014/main" xmlns="" id="{3CD0FE8E-2399-43F0-83B1-D06D49BC5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012" y="2278917"/>
            <a:ext cx="9275975" cy="3902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872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Odpovědi na otázky v oblasti: </a:t>
            </a:r>
            <a:br>
              <a:rPr lang="cs-CZ" dirty="0"/>
            </a:br>
            <a:r>
              <a:rPr lang="cs-CZ" dirty="0"/>
              <a:t>SOUHRNNÉ HODNOCENÍ</a:t>
            </a:r>
            <a:endParaRPr lang="en-US" dirty="0"/>
          </a:p>
        </p:txBody>
      </p:sp>
      <p:pic>
        <p:nvPicPr>
          <p:cNvPr id="8194" name="Picture 2" descr="Graf odpovědí Formulářů. Název otázky: 18.  Jaké vidíte silné stránky MŠ Úvaly? Zaškrtněte max. 3 odpovědi. Počet odpovědí: 111 odpovědí.">
            <a:extLst>
              <a:ext uri="{FF2B5EF4-FFF2-40B4-BE49-F238E27FC236}">
                <a16:creationId xmlns:a16="http://schemas.microsoft.com/office/drawing/2014/main" xmlns="" id="{DB20F92D-7BFC-498A-A65B-5E21FF0D6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56" y="1868304"/>
            <a:ext cx="9291687" cy="4417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13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cs-CZ" dirty="0"/>
              <a:t>DOTAZNÍKOVÉ ŠETŘENÍ: </a:t>
            </a:r>
            <a:br>
              <a:rPr lang="cs-CZ" dirty="0"/>
            </a:br>
            <a:r>
              <a:rPr lang="cs-CZ" dirty="0"/>
              <a:t>SOUHRNNÉ HODNOCENÍ</a:t>
            </a:r>
            <a:endParaRPr lang="en-US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00BBF2B1-B694-4B88-A688-D49972829F73}"/>
              </a:ext>
            </a:extLst>
          </p:cNvPr>
          <p:cNvSpPr txBox="1"/>
          <p:nvPr/>
        </p:nvSpPr>
        <p:spPr>
          <a:xfrm>
            <a:off x="286963" y="1831038"/>
            <a:ext cx="116180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600" dirty="0"/>
              <a:t>Dotazníkové šetření prokázalo, že ve většině případů jsou u nás děti i zákonní zástupci spokojeni, a to ve všech sledovaných oblastech. Výsledky nás pravdu potěšili a potvrdilo se, že nastavený trend rozvoje mateřské školy je správný a pozitivně vnímaný.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/>
              <a:t>Ačkoli se objevují individuální požadavky a přání, panuje s naší školou 95,4% spokojenost, zbývající část respondentů je nerozhodná. Negativní odpověď neoznačil nikdo.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/>
              <a:t>Chápeme, že zákonní zástupci by v některých oblastech rádi přizpůsobili některá pravidla/aktivity svým potřebám, ovšem provoz je nastaven s ohledem na veškerá zákonná nařízení, a to jak v oblasti výchovně vzdělávacího procesu, bezpečnosti dětí, tak stravování a ne vždy lze těmto požadavkům vyhovět. 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/>
              <a:t>Všechny individuální poznámky v dotazníku jsme prošli a budeme se jim věnovat. Nelze slíbit, že všem vyhovíme, ale budeme se jimi každopádně zaobírat a vést v patrnosti.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/>
              <a:t>Pozitivní zpětné vazby a chvály si velmi vážíme a připomínky si vezmeme při budoucím rozhodování k srdci.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05077EA3-C027-44AD-A27A-870B09DDB493}"/>
              </a:ext>
            </a:extLst>
          </p:cNvPr>
          <p:cNvSpPr txBox="1"/>
          <p:nvPr/>
        </p:nvSpPr>
        <p:spPr>
          <a:xfrm>
            <a:off x="7795967" y="5944444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Jana Hájková, ředitelka a tým MŠ Úvaly</a:t>
            </a:r>
          </a:p>
        </p:txBody>
      </p:sp>
    </p:spTree>
    <p:extLst>
      <p:ext uri="{BB962C8B-B14F-4D97-AF65-F5344CB8AC3E}">
        <p14:creationId xmlns:p14="http://schemas.microsoft.com/office/powerpoint/2010/main" val="446289658"/>
      </p:ext>
    </p:extLst>
  </p:cSld>
  <p:clrMapOvr>
    <a:masterClrMapping/>
  </p:clrMapOvr>
</p:sld>
</file>

<file path=ppt/theme/theme1.xml><?xml version="1.0" encoding="utf-8"?>
<a:theme xmlns:a="http://schemas.openxmlformats.org/drawingml/2006/main" name="Melancholická abstraktní šablona návrhu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26713245_TF03460530" id="{A08327DA-8EBD-4116-9E60-0CD92E2F9E52}" vid="{E1294BF0-F901-4FFC-A06B-0002D3065A1E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Snímky s melancholickým abstraktním návrhem</Template>
  <TotalTime>242</TotalTime>
  <Words>852</Words>
  <Application>Microsoft Office PowerPoint</Application>
  <PresentationFormat>Širokoúhlá obrazovka</PresentationFormat>
  <Paragraphs>90</Paragraphs>
  <Slides>20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Nirmala UI</vt:lpstr>
      <vt:lpstr>Melancholická abstraktní šablona návrhu</vt:lpstr>
      <vt:lpstr>Školka a já</vt:lpstr>
      <vt:lpstr>Parametry šetření</vt:lpstr>
      <vt:lpstr>Struktura respondentů</vt:lpstr>
      <vt:lpstr>Odpovědi na otázky v oblasti:  výchovně vzdělávací proces</vt:lpstr>
      <vt:lpstr>Odpovědi na otázky v oblasti:  výchovně vzdělávací proces</vt:lpstr>
      <vt:lpstr>Odpovědi na otázky v oblasti:  výchovně vzdělávací proces</vt:lpstr>
      <vt:lpstr>Odpovědi na otázky v oblasti:  vybavení a vzhled mateřské školy</vt:lpstr>
      <vt:lpstr>Odpovědi na otázky v oblasti:  vybavení a vzhled mateřské školy</vt:lpstr>
      <vt:lpstr>Odpovědi na otázky v oblasti:  vybavení a vzhled mateřské školy</vt:lpstr>
      <vt:lpstr>Odpovědi na otázky v oblasti:  komunikace v MŠ</vt:lpstr>
      <vt:lpstr>Odpovědi na otázky v oblasti:  komunikace v MŠ</vt:lpstr>
      <vt:lpstr>Odpovědi na otázky v oblasti:  komunikace v MŠ</vt:lpstr>
      <vt:lpstr>Odpovědi na otázky v oblasti:  komunikace v MŠ</vt:lpstr>
      <vt:lpstr>Odpovědi na otázky v oblasti:  komunikace v MŠ</vt:lpstr>
      <vt:lpstr>Odpovědi na otázky v oblasti:  školní jídelna</vt:lpstr>
      <vt:lpstr>Odpovědi na otázky v oblasti:  školní jídelna</vt:lpstr>
      <vt:lpstr>Odpovědi na otázky v oblasti:  školní jídelna</vt:lpstr>
      <vt:lpstr>Odpovědi na otázky v oblasti:  SOUHRNNÉ HODNOCENÍ</vt:lpstr>
      <vt:lpstr>Odpovědi na otázky v oblasti:  SOUHRNNÉ HODNOCENÍ</vt:lpstr>
      <vt:lpstr>DOTAZNÍKOVÉ ŠETŘENÍ:  SOUHRNNÉ HODNOCENÍ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Rozložení nadpisu</dc:title>
  <dc:creator>Renata</dc:creator>
  <cp:lastModifiedBy>Badalova</cp:lastModifiedBy>
  <cp:revision>15</cp:revision>
  <cp:lastPrinted>2023-05-30T11:23:52Z</cp:lastPrinted>
  <dcterms:created xsi:type="dcterms:W3CDTF">2023-05-19T08:51:51Z</dcterms:created>
  <dcterms:modified xsi:type="dcterms:W3CDTF">2023-05-30T11:37:39Z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74064600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